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02" r:id="rId2"/>
    <p:sldId id="422" r:id="rId3"/>
    <p:sldId id="427" r:id="rId4"/>
    <p:sldId id="428" r:id="rId5"/>
    <p:sldId id="418" r:id="rId6"/>
    <p:sldId id="421" r:id="rId7"/>
    <p:sldId id="437" r:id="rId8"/>
    <p:sldId id="424" r:id="rId9"/>
    <p:sldId id="426" r:id="rId10"/>
    <p:sldId id="423" r:id="rId11"/>
    <p:sldId id="419" r:id="rId12"/>
    <p:sldId id="420" r:id="rId13"/>
    <p:sldId id="429" r:id="rId14"/>
    <p:sldId id="430" r:id="rId15"/>
    <p:sldId id="431" r:id="rId16"/>
    <p:sldId id="432" r:id="rId17"/>
    <p:sldId id="433" r:id="rId18"/>
    <p:sldId id="444" r:id="rId19"/>
    <p:sldId id="435" r:id="rId20"/>
    <p:sldId id="436" r:id="rId21"/>
    <p:sldId id="434" r:id="rId22"/>
    <p:sldId id="438" r:id="rId23"/>
    <p:sldId id="439" r:id="rId24"/>
    <p:sldId id="440" r:id="rId25"/>
    <p:sldId id="441" r:id="rId26"/>
    <p:sldId id="442" r:id="rId27"/>
    <p:sldId id="44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0FF"/>
    <a:srgbClr val="BBFAFF"/>
    <a:srgbClr val="B8E8FF"/>
    <a:srgbClr val="AFEEEE"/>
    <a:srgbClr val="F8C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21"/>
    <p:restoredTop sz="89286"/>
  </p:normalViewPr>
  <p:slideViewPr>
    <p:cSldViewPr snapToGrid="0">
      <p:cViewPr varScale="1">
        <p:scale>
          <a:sx n="127" d="100"/>
          <a:sy n="127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271E6-79C3-2149-8D98-64DD61FE6C85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0A248-3994-AF48-87A7-DFFBD6C3B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2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50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25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1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30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57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89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676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0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28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06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8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57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35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45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64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76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4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55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80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96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86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79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9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800100" indent="-342900">
              <a:spcBef>
                <a:spcPts val="1200"/>
              </a:spcBef>
              <a:buFont typeface="Helvetica" panose="020B0604020202030204" pitchFamily="34" charset="0"/>
              <a:buChar char="−"/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53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7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82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8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9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5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3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7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46886"/>
            <a:ext cx="1051560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  <a:latin typeface="Helvetica" panose="020B0604020202030204" pitchFamily="34" charset="0"/>
              </a:defRPr>
            </a:lvl1pPr>
          </a:lstStyle>
          <a:p>
            <a:fld id="{1038C830-B3F3-47DA-A1D9-E0D4BD9777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Helvetica" panose="020B0604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orlabs.com/thorproduct.cfm?partnumber=AC254-060-Cf=60.0" TargetMode="External"/><Relationship Id="rId4" Type="http://schemas.openxmlformats.org/officeDocument/2006/relationships/hyperlink" Target="http://www.thorlabs.com/thorproduct.cfm?partnumber=AC254-100-Cf=100.0" TargetMode="External"/><Relationship Id="rId5" Type="http://schemas.openxmlformats.org/officeDocument/2006/relationships/hyperlink" Target="http://www.thorlabs.com/thorproduct.cfm?partnumber=RLA2400Dovetail" TargetMode="External"/><Relationship Id="rId6" Type="http://schemas.openxmlformats.org/officeDocument/2006/relationships/hyperlink" Target="http://www.thorlabs.com/thorproduct.cfm?partnumber=RC1" TargetMode="External"/><Relationship Id="rId7" Type="http://schemas.openxmlformats.org/officeDocument/2006/relationships/hyperlink" Target="http://www.thorlabs.com/thorproduct.cfm?partnumber=LMR1Imperial" TargetMode="External"/><Relationship Id="rId8" Type="http://schemas.openxmlformats.org/officeDocument/2006/relationships/hyperlink" Target="http://www.thorlabs.com/thorproduct.cfm?partnumber=TR3%C3%981/2" TargetMode="External"/><Relationship Id="rId9" Type="http://schemas.openxmlformats.org/officeDocument/2006/relationships/hyperlink" Target="http://www.thorlabs.com/thorproduct.cfm?partnumber=PH3%C3%981/2" TargetMode="External"/><Relationship Id="rId10" Type="http://schemas.openxmlformats.org/officeDocument/2006/relationships/hyperlink" Target="http://www.thorlabs.us/thorproduct.cfm?partnumber=HFV002Tapered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975" y="2181141"/>
            <a:ext cx="11064240" cy="2387600"/>
          </a:xfrm>
        </p:spPr>
        <p:txBody>
          <a:bodyPr anchor="ctr">
            <a:normAutofit/>
          </a:bodyPr>
          <a:lstStyle/>
          <a:p>
            <a:r>
              <a:rPr lang="en-US" sz="5400" smtClean="0"/>
              <a:t>FMCW Lidar</a:t>
            </a: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Experiments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4484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/>
              <a:t>Laser</a:t>
            </a:r>
          </a:p>
          <a:p>
            <a:r>
              <a:rPr lang="en-US" dirty="0" smtClean="0"/>
              <a:t>Splitter</a:t>
            </a:r>
          </a:p>
          <a:p>
            <a:r>
              <a:rPr lang="en-US" dirty="0" smtClean="0"/>
              <a:t>Additional delay line</a:t>
            </a:r>
          </a:p>
          <a:p>
            <a:r>
              <a:rPr lang="en-US" dirty="0" smtClean="0"/>
              <a:t>Combiner</a:t>
            </a:r>
            <a:endParaRPr lang="en-US" dirty="0"/>
          </a:p>
          <a:p>
            <a:r>
              <a:rPr lang="en-US" dirty="0"/>
              <a:t>Balanced PD</a:t>
            </a:r>
          </a:p>
          <a:p>
            <a:r>
              <a:rPr lang="en-US" dirty="0" smtClean="0"/>
              <a:t>Scope</a:t>
            </a:r>
          </a:p>
          <a:p>
            <a:endParaRPr lang="en-US" dirty="0"/>
          </a:p>
          <a:p>
            <a:r>
              <a:rPr lang="en-US" dirty="0" smtClean="0"/>
              <a:t>PC?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Chirping Linearity Measurement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5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MZI: 2 50:50 Coupler + very long delay line</a:t>
            </a:r>
          </a:p>
          <a:p>
            <a:r>
              <a:rPr lang="en-US" dirty="0" smtClean="0"/>
              <a:t>Balanced PD</a:t>
            </a:r>
          </a:p>
          <a:p>
            <a:r>
              <a:rPr lang="en-US" dirty="0" smtClean="0"/>
              <a:t>Optical modulator</a:t>
            </a:r>
          </a:p>
          <a:p>
            <a:r>
              <a:rPr lang="en-US" dirty="0" smtClean="0"/>
              <a:t>Spectrum analyzer? Scope?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Phase Noise Measurement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6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Chirped laser (OL/CL)</a:t>
            </a:r>
          </a:p>
          <a:p>
            <a:r>
              <a:rPr lang="en-US" dirty="0" smtClean="0"/>
              <a:t>Splitter</a:t>
            </a:r>
          </a:p>
          <a:p>
            <a:r>
              <a:rPr lang="en-US" dirty="0" smtClean="0"/>
              <a:t>Circulator</a:t>
            </a:r>
          </a:p>
          <a:p>
            <a:r>
              <a:rPr lang="en-US" dirty="0" err="1" smtClean="0"/>
              <a:t>Lens+reflector</a:t>
            </a:r>
            <a:endParaRPr lang="en-US" dirty="0" smtClean="0"/>
          </a:p>
          <a:p>
            <a:r>
              <a:rPr lang="en-US" dirty="0" smtClean="0"/>
              <a:t>Additional delay line</a:t>
            </a:r>
          </a:p>
          <a:p>
            <a:r>
              <a:rPr lang="en-US" dirty="0" smtClean="0"/>
              <a:t>Combiner</a:t>
            </a:r>
          </a:p>
          <a:p>
            <a:r>
              <a:rPr lang="en-US" dirty="0" smtClean="0"/>
              <a:t>Photodetector</a:t>
            </a:r>
          </a:p>
          <a:p>
            <a:r>
              <a:rPr lang="en-US" dirty="0" smtClean="0"/>
              <a:t>Scope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Free Space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7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Fourier space imaging</a:t>
            </a:r>
          </a:p>
          <a:p>
            <a:r>
              <a:rPr lang="en-US" dirty="0" smtClean="0"/>
              <a:t>Real space imaging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Phased Array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03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300" y="139700"/>
            <a:ext cx="5727700" cy="6578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631950"/>
            <a:ext cx="57277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3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0"/>
            <a:ext cx="8792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328" y="4525549"/>
            <a:ext cx="7252645" cy="18472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873" y="107267"/>
            <a:ext cx="7483554" cy="440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4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74826" y="941279"/>
            <a:ext cx="6541547" cy="4906161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25626" y="631391"/>
            <a:ext cx="6555922" cy="5368066"/>
          </a:xfrm>
        </p:spPr>
        <p:txBody>
          <a:bodyPr>
            <a:normAutofit/>
          </a:bodyPr>
          <a:lstStyle/>
          <a:p>
            <a:r>
              <a:rPr lang="en-US" dirty="0" smtClean="0"/>
              <a:t>Near-field </a:t>
            </a:r>
            <a:r>
              <a:rPr lang="en-US" dirty="0"/>
              <a:t>lens: LA-F60 </a:t>
            </a:r>
          </a:p>
          <a:p>
            <a:r>
              <a:rPr lang="en-US" dirty="0" smtClean="0"/>
              <a:t>Far-field lens: </a:t>
            </a:r>
            <a:r>
              <a:rPr lang="en-US" dirty="0"/>
              <a:t>PLANO F100 </a:t>
            </a:r>
            <a:endParaRPr lang="en-US" dirty="0" smtClean="0"/>
          </a:p>
          <a:p>
            <a:r>
              <a:rPr lang="en-US" dirty="0" smtClean="0"/>
              <a:t>Visible </a:t>
            </a:r>
            <a:r>
              <a:rPr lang="en-US" dirty="0"/>
              <a:t>light camera: IDS UI-1480LE-C-HQ </a:t>
            </a:r>
          </a:p>
          <a:p>
            <a:r>
              <a:rPr lang="en-US" dirty="0" smtClean="0"/>
              <a:t>Visible-IR isolation: </a:t>
            </a:r>
            <a:endParaRPr lang="en-US" dirty="0"/>
          </a:p>
          <a:p>
            <a:pPr lvl="1"/>
            <a:r>
              <a:rPr lang="en-US" dirty="0" smtClean="0"/>
              <a:t>Silver mirror: </a:t>
            </a:r>
            <a:r>
              <a:rPr lang="en-US" dirty="0" err="1" smtClean="0"/>
              <a:t>Thorlabs</a:t>
            </a:r>
            <a:r>
              <a:rPr lang="en-US" dirty="0" smtClean="0"/>
              <a:t> CMIPO1 </a:t>
            </a:r>
            <a:endParaRPr lang="en-US" dirty="0"/>
          </a:p>
          <a:p>
            <a:pPr lvl="1"/>
            <a:r>
              <a:rPr lang="en-US" dirty="0" err="1" smtClean="0"/>
              <a:t>Dicromatic</a:t>
            </a:r>
            <a:r>
              <a:rPr lang="en-US" dirty="0" smtClean="0"/>
              <a:t> mirror: </a:t>
            </a:r>
            <a:r>
              <a:rPr lang="en-US" dirty="0" err="1" smtClean="0"/>
              <a:t>Thorlabs</a:t>
            </a:r>
            <a:r>
              <a:rPr lang="en-US" dirty="0" smtClean="0"/>
              <a:t> FFM1 </a:t>
            </a:r>
            <a:endParaRPr lang="en-US" dirty="0"/>
          </a:p>
          <a:p>
            <a:r>
              <a:rPr lang="en-US" dirty="0" smtClean="0"/>
              <a:t>Post holders/Posts </a:t>
            </a:r>
            <a:r>
              <a:rPr lang="en-US" dirty="0"/>
              <a:t>(for holding lenses):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Bridge: </a:t>
            </a:r>
            <a:r>
              <a:rPr lang="en-US" dirty="0" err="1" smtClean="0"/>
              <a:t>Thorlabs</a:t>
            </a:r>
            <a:endParaRPr lang="en-US" dirty="0"/>
          </a:p>
          <a:p>
            <a:r>
              <a:rPr lang="en-US" dirty="0" smtClean="0"/>
              <a:t>IR camera: </a:t>
            </a:r>
            <a:r>
              <a:rPr lang="en-US" dirty="0"/>
              <a:t>GOODRICH </a:t>
            </a:r>
            <a:r>
              <a:rPr lang="en-US" dirty="0" smtClean="0"/>
              <a:t>SUI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1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Imaging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near field lens setup</a:t>
            </a:r>
          </a:p>
          <a:p>
            <a:pPr lvl="1"/>
            <a:r>
              <a:rPr lang="en-US" dirty="0" smtClean="0"/>
              <a:t>3200mm/500mm</a:t>
            </a:r>
          </a:p>
          <a:p>
            <a:pPr lvl="1"/>
            <a:r>
              <a:rPr lang="en-US" dirty="0" smtClean="0"/>
              <a:t>F=200mm</a:t>
            </a:r>
          </a:p>
          <a:p>
            <a:pPr lvl="1"/>
            <a:r>
              <a:rPr lang="en-US" dirty="0" smtClean="0"/>
              <a:t>NA=0.28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045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7213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Range Detection Setup Equipment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194099"/>
            <a:ext cx="7886700" cy="53680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</a:t>
            </a:r>
            <a:r>
              <a:rPr lang="en-US" dirty="0" smtClean="0"/>
              <a:t>unable laser: </a:t>
            </a:r>
            <a:r>
              <a:rPr lang="en-US" dirty="0"/>
              <a:t>Agilent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 controller: </a:t>
            </a:r>
            <a:r>
              <a:rPr lang="en-US" dirty="0" err="1" smtClean="0"/>
              <a:t>Thorlabs</a:t>
            </a:r>
            <a:r>
              <a:rPr lang="en-US" dirty="0" smtClean="0"/>
              <a:t> ITC-4001</a:t>
            </a:r>
          </a:p>
          <a:p>
            <a:r>
              <a:rPr lang="en-US" dirty="0" smtClean="0"/>
              <a:t>EDFA: </a:t>
            </a:r>
            <a:r>
              <a:rPr lang="en-US" dirty="0" err="1" smtClean="0"/>
              <a:t>Amonics</a:t>
            </a:r>
            <a:r>
              <a:rPr lang="en-US" dirty="0" smtClean="0"/>
              <a:t> </a:t>
            </a:r>
            <a:r>
              <a:rPr lang="en-US" dirty="0"/>
              <a:t>AEDFA-PA-35 </a:t>
            </a:r>
            <a:endParaRPr lang="en-US" dirty="0" smtClean="0"/>
          </a:p>
          <a:p>
            <a:r>
              <a:rPr lang="en-US" dirty="0"/>
              <a:t>W</a:t>
            </a:r>
            <a:r>
              <a:rPr lang="en-US" dirty="0" smtClean="0"/>
              <a:t>aveform </a:t>
            </a:r>
            <a:r>
              <a:rPr lang="en-US" dirty="0"/>
              <a:t>generator: Agilent 335-22A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diode: JDS Uniphase 1KHz DFB 40mW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 </a:t>
            </a:r>
            <a:r>
              <a:rPr lang="en-US" dirty="0" smtClean="0"/>
              <a:t>holder: </a:t>
            </a:r>
            <a:r>
              <a:rPr lang="en-US" dirty="0" err="1" smtClean="0"/>
              <a:t>Thorlabs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olarization </a:t>
            </a:r>
            <a:r>
              <a:rPr lang="en-US" dirty="0"/>
              <a:t>controller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ens: </a:t>
            </a:r>
            <a:r>
              <a:rPr lang="en-US" dirty="0"/>
              <a:t>Correct Japan</a:t>
            </a:r>
            <a:r>
              <a:rPr lang="en-US" dirty="0" smtClean="0"/>
              <a:t> </a:t>
            </a:r>
            <a:r>
              <a:rPr lang="en-US" dirty="0"/>
              <a:t>0.25NA 10x, </a:t>
            </a:r>
            <a:r>
              <a:rPr lang="en-US" dirty="0" smtClean="0"/>
              <a:t>20x</a:t>
            </a:r>
          </a:p>
          <a:p>
            <a:r>
              <a:rPr lang="en-US" dirty="0"/>
              <a:t>L</a:t>
            </a:r>
            <a:r>
              <a:rPr lang="en-US" dirty="0" smtClean="0"/>
              <a:t>ens </a:t>
            </a:r>
            <a:r>
              <a:rPr lang="en-US" dirty="0"/>
              <a:t>holder: </a:t>
            </a:r>
            <a:r>
              <a:rPr lang="en-US" dirty="0" err="1"/>
              <a:t>Nanomax</a:t>
            </a:r>
            <a:r>
              <a:rPr lang="en-US" dirty="0"/>
              <a:t> </a:t>
            </a:r>
            <a:r>
              <a:rPr lang="en-US" dirty="0" smtClean="0"/>
              <a:t>APY002 </a:t>
            </a:r>
          </a:p>
          <a:p>
            <a:r>
              <a:rPr lang="en-US" dirty="0" smtClean="0"/>
              <a:t>Beam Profiler</a:t>
            </a:r>
          </a:p>
        </p:txBody>
      </p:sp>
    </p:spTree>
    <p:extLst>
      <p:ext uri="{BB962C8B-B14F-4D97-AF65-F5344CB8AC3E}">
        <p14:creationId xmlns:p14="http://schemas.microsoft.com/office/powerpoint/2010/main" val="1197250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Spectrum Analyzer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Stuff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51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721396"/>
          </a:xfrm>
        </p:spPr>
        <p:txBody>
          <a:bodyPr>
            <a:normAutofit fontScale="90000"/>
          </a:bodyPr>
          <a:lstStyle/>
          <a:p>
            <a:r>
              <a:rPr lang="en-US" dirty="0"/>
              <a:t>Range Detection Setup Equipment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194099"/>
            <a:ext cx="7886700" cy="536806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Reflectors </a:t>
            </a:r>
            <a:endParaRPr lang="en-US" dirty="0"/>
          </a:p>
          <a:p>
            <a:pPr lvl="1"/>
            <a:r>
              <a:rPr lang="en-US" dirty="0"/>
              <a:t>R</a:t>
            </a:r>
            <a:r>
              <a:rPr lang="en-US" dirty="0" smtClean="0"/>
              <a:t>etro-reflector</a:t>
            </a:r>
            <a:endParaRPr lang="en-US" dirty="0"/>
          </a:p>
          <a:p>
            <a:pPr lvl="1"/>
            <a:r>
              <a:rPr lang="en-US" dirty="0"/>
              <a:t>D</a:t>
            </a:r>
            <a:r>
              <a:rPr lang="en-US" dirty="0" smtClean="0"/>
              <a:t>iffuser</a:t>
            </a:r>
            <a:r>
              <a:rPr lang="en-US" dirty="0"/>
              <a:t>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next step - used by most LIDAR literatures) 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ovable </a:t>
            </a:r>
            <a:r>
              <a:rPr lang="en-US" dirty="0"/>
              <a:t>rail: </a:t>
            </a:r>
            <a:r>
              <a:rPr lang="en-US" dirty="0" err="1"/>
              <a:t>A</a:t>
            </a:r>
            <a:r>
              <a:rPr lang="en-US" dirty="0" err="1" smtClean="0"/>
              <a:t>erotec</a:t>
            </a:r>
            <a:r>
              <a:rPr lang="en-US" dirty="0" smtClean="0"/>
              <a:t> </a:t>
            </a:r>
            <a:r>
              <a:rPr lang="en-US" dirty="0"/>
              <a:t>pro 225 </a:t>
            </a:r>
            <a:r>
              <a:rPr lang="en-US" dirty="0" smtClean="0"/>
              <a:t>(Doppler)</a:t>
            </a:r>
          </a:p>
          <a:p>
            <a:r>
              <a:rPr lang="en-US" dirty="0" smtClean="0"/>
              <a:t>ND </a:t>
            </a:r>
            <a:r>
              <a:rPr lang="en-US" dirty="0"/>
              <a:t>filter: </a:t>
            </a:r>
            <a:r>
              <a:rPr lang="en-US" dirty="0" smtClean="0"/>
              <a:t>New </a:t>
            </a:r>
            <a:r>
              <a:rPr lang="en-US" dirty="0"/>
              <a:t>focus 5214 </a:t>
            </a:r>
            <a:endParaRPr lang="en-US" dirty="0" smtClean="0"/>
          </a:p>
          <a:p>
            <a:r>
              <a:rPr lang="en-US" dirty="0" smtClean="0"/>
              <a:t>IR </a:t>
            </a:r>
            <a:r>
              <a:rPr lang="en-US" dirty="0"/>
              <a:t>cards: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r>
              <a:rPr lang="en-US" dirty="0"/>
              <a:t>1500 detector card (VRC4) 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icroscope</a:t>
            </a:r>
            <a:r>
              <a:rPr lang="en-US" dirty="0"/>
              <a:t>: </a:t>
            </a:r>
            <a:r>
              <a:rPr lang="en-US" dirty="0" err="1"/>
              <a:t>CascadeMicrotech</a:t>
            </a:r>
            <a:r>
              <a:rPr lang="en-US" dirty="0"/>
              <a:t> CMPS-888 </a:t>
            </a:r>
            <a:endParaRPr lang="en-US" dirty="0" smtClean="0"/>
          </a:p>
          <a:p>
            <a:r>
              <a:rPr lang="en-US" dirty="0"/>
              <a:t>8-pin probe </a:t>
            </a:r>
            <a:r>
              <a:rPr lang="en-US" dirty="0" smtClean="0"/>
              <a:t>holder: </a:t>
            </a:r>
            <a:r>
              <a:rPr lang="en-US" dirty="0" err="1" smtClean="0"/>
              <a:t>CascadeMicrotech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/>
              <a:t>Probes  </a:t>
            </a:r>
            <a:endParaRPr lang="en-US" dirty="0" smtClean="0"/>
          </a:p>
          <a:p>
            <a:pPr lvl="1"/>
            <a:r>
              <a:rPr lang="en-US" dirty="0" smtClean="0"/>
              <a:t>9-pin probes: </a:t>
            </a:r>
            <a:r>
              <a:rPr lang="en-US" dirty="0" err="1"/>
              <a:t>CascadeMicrotech</a:t>
            </a:r>
            <a:r>
              <a:rPr lang="en-US" dirty="0"/>
              <a:t> </a:t>
            </a:r>
            <a:r>
              <a:rPr lang="en-US" dirty="0" smtClean="0"/>
              <a:t>dcq-09 </a:t>
            </a:r>
          </a:p>
          <a:p>
            <a:pPr lvl="1"/>
            <a:r>
              <a:rPr lang="en-US" dirty="0" smtClean="0"/>
              <a:t>5-pin:</a:t>
            </a:r>
            <a:r>
              <a:rPr lang="en-US" dirty="0"/>
              <a:t> </a:t>
            </a:r>
            <a:r>
              <a:rPr lang="en-US" dirty="0" err="1"/>
              <a:t>CascadeMicrotech</a:t>
            </a:r>
            <a:r>
              <a:rPr lang="en-US" dirty="0" smtClean="0"/>
              <a:t> </a:t>
            </a:r>
            <a:r>
              <a:rPr lang="en-US" dirty="0"/>
              <a:t>GSGSG-100 </a:t>
            </a:r>
          </a:p>
        </p:txBody>
      </p:sp>
    </p:spTree>
    <p:extLst>
      <p:ext uri="{BB962C8B-B14F-4D97-AF65-F5344CB8AC3E}">
        <p14:creationId xmlns:p14="http://schemas.microsoft.com/office/powerpoint/2010/main" val="266137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28179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Helvetica" charset="0"/>
              </a:rPr>
              <a:t>Lens F60mm, Qty:1</a:t>
            </a:r>
          </a:p>
          <a:p>
            <a:r>
              <a:rPr lang="en-US" sz="1600" dirty="0">
                <a:latin typeface="Helvetica" charset="0"/>
                <a:hlinkClick r:id="rId3"/>
              </a:rPr>
              <a:t>http://www.thorlabs.com/thorproduct.cfm?partnumber=AC254-060-Cf=60.0</a:t>
            </a:r>
            <a:r>
              <a:rPr lang="en-US" sz="1600" dirty="0">
                <a:latin typeface="Helvetica" charset="0"/>
              </a:rPr>
              <a:t> mm, Ø1" Achromatic Doublet, ARC: 1050-1620 nm</a:t>
            </a:r>
          </a:p>
          <a:p>
            <a:r>
              <a:rPr lang="en-US" sz="1600" dirty="0">
                <a:latin typeface="Helvetica" charset="0"/>
              </a:rPr>
              <a:t> </a:t>
            </a:r>
          </a:p>
          <a:p>
            <a:r>
              <a:rPr lang="en-US" sz="1600" dirty="0">
                <a:latin typeface="Helvetica" charset="0"/>
              </a:rPr>
              <a:t>Lens F100mm, Qty:1</a:t>
            </a:r>
          </a:p>
          <a:p>
            <a:r>
              <a:rPr lang="en-US" sz="1600" dirty="0">
                <a:latin typeface="Helvetica" charset="0"/>
                <a:hlinkClick r:id="rId4"/>
              </a:rPr>
              <a:t>http://www.thorlabs.com/thorproduct.cfm?partnumber=AC254-100-Cf=100.0</a:t>
            </a:r>
            <a:r>
              <a:rPr lang="en-US" sz="1600" dirty="0">
                <a:latin typeface="Helvetica" charset="0"/>
              </a:rPr>
              <a:t> mm, Ø1" Achromatic Doublet, ARC: 1050-1620 </a:t>
            </a:r>
            <a:r>
              <a:rPr lang="en-US" sz="1600" dirty="0" smtClean="0">
                <a:latin typeface="Helvetica" charset="0"/>
              </a:rPr>
              <a:t>nm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Column Rail, Qty:1</a:t>
            </a:r>
          </a:p>
          <a:p>
            <a:r>
              <a:rPr lang="en-US" sz="1600" dirty="0">
                <a:latin typeface="Helvetica" charset="0"/>
                <a:hlinkClick r:id="rId5"/>
              </a:rPr>
              <a:t>http://www.thorlabs.com/thorproduct.cfm?partnumber=RLA2400Dovetail</a:t>
            </a:r>
            <a:r>
              <a:rPr lang="en-US" sz="1600" dirty="0">
                <a:latin typeface="Helvetica" charset="0"/>
              </a:rPr>
              <a:t> Optical Rail, 24", </a:t>
            </a:r>
            <a:r>
              <a:rPr lang="en-US" sz="1600" dirty="0" smtClean="0">
                <a:latin typeface="Helvetica" charset="0"/>
              </a:rPr>
              <a:t>Imperial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Rail Carriers, Qty:3</a:t>
            </a:r>
          </a:p>
          <a:p>
            <a:r>
              <a:rPr lang="en-US" sz="1600" dirty="0">
                <a:latin typeface="Helvetica" charset="0"/>
                <a:hlinkClick r:id="rId6"/>
              </a:rPr>
              <a:t>http://www.thorlabs.com/thorproduct.cfm?partnumber=RC1</a:t>
            </a: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Dovetail Rail Carrier, 1.00" x 1.00" (25.4 mm x 25.4 </a:t>
            </a:r>
            <a:r>
              <a:rPr lang="en-US" sz="1600" dirty="0" smtClean="0">
                <a:latin typeface="Helvetica" charset="0"/>
              </a:rPr>
              <a:t>mm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Lens Mount, Qty:3</a:t>
            </a:r>
          </a:p>
          <a:p>
            <a:r>
              <a:rPr lang="en-US" sz="1600" dirty="0">
                <a:latin typeface="Helvetica" charset="0"/>
                <a:hlinkClick r:id="rId7"/>
              </a:rPr>
              <a:t>http://www.thorlabs.com/thorproduct.cfm?partnumber=LMR1Imperial</a:t>
            </a:r>
            <a:r>
              <a:rPr lang="en-US" sz="1600" dirty="0">
                <a:latin typeface="Helvetica" charset="0"/>
              </a:rPr>
              <a:t> Lens Mount For 1" Optics, 8-32 </a:t>
            </a:r>
            <a:r>
              <a:rPr lang="en-US" sz="1600" dirty="0" smtClean="0">
                <a:latin typeface="Helvetica" charset="0"/>
              </a:rPr>
              <a:t>Tap</a:t>
            </a:r>
            <a:br>
              <a:rPr lang="en-US" sz="1600" dirty="0" smtClean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Lens Post, Qty:3</a:t>
            </a:r>
          </a:p>
          <a:p>
            <a:r>
              <a:rPr lang="en-US" sz="1600" dirty="0">
                <a:latin typeface="Helvetica" charset="0"/>
                <a:hlinkClick r:id="rId8"/>
              </a:rPr>
              <a:t>http://www.thorlabs.com/thorproduct.cfm?partnumber=TR3Ø1/2</a:t>
            </a:r>
            <a:r>
              <a:rPr lang="en-US" sz="1600" dirty="0">
                <a:latin typeface="Helvetica" charset="0"/>
              </a:rPr>
              <a:t>" Optical Post, SS, 8-32 Setscrew, 1/4"-20 Tap, L = 3</a:t>
            </a:r>
            <a:r>
              <a:rPr lang="en-US" sz="1600" dirty="0" smtClean="0">
                <a:latin typeface="Helvetica" charset="0"/>
              </a:rPr>
              <a:t>"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Post Holder:</a:t>
            </a:r>
          </a:p>
          <a:p>
            <a:r>
              <a:rPr lang="en-US" sz="1600" dirty="0">
                <a:latin typeface="Helvetica" charset="0"/>
                <a:hlinkClick r:id="rId9"/>
              </a:rPr>
              <a:t>http://www.thorlabs.com/thorproduct.cfm?partnumber=PH3Ø1/2</a:t>
            </a:r>
            <a:r>
              <a:rPr lang="en-US" sz="1600" dirty="0">
                <a:latin typeface="Helvetica" charset="0"/>
              </a:rPr>
              <a:t>" Post Holder, Spring-Loaded Hex-Locking Thumbscrew, L = 3</a:t>
            </a:r>
            <a:r>
              <a:rPr lang="en-US" sz="1600" dirty="0" smtClean="0">
                <a:latin typeface="Helvetica" charset="0"/>
              </a:rPr>
              <a:t>"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Fiber Holder for horizontal coupling (This is also for Chen, so you guys can determine how many you want)</a:t>
            </a:r>
          </a:p>
          <a:p>
            <a:r>
              <a:rPr lang="en-US" sz="1600" dirty="0">
                <a:latin typeface="Helvetica" charset="0"/>
                <a:hlinkClick r:id="rId10"/>
              </a:rPr>
              <a:t>http://www.thorlabs.us/thorproduct.cfm?partnumber=HFV002Tapered</a:t>
            </a:r>
            <a:r>
              <a:rPr lang="en-US" sz="1600" dirty="0">
                <a:latin typeface="Helvetica" charset="0"/>
              </a:rPr>
              <a:t> V-Groove Fiber Holder for Multi-Axis Stages</a:t>
            </a:r>
            <a:endParaRPr lang="en-US" sz="1600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38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 coherence measurement</a:t>
            </a:r>
          </a:p>
          <a:p>
            <a:pPr lvl="1"/>
            <a:r>
              <a:rPr lang="en-US" dirty="0" smtClean="0"/>
              <a:t>Interferometric PD current measurement for both swept/non-swept case</a:t>
            </a:r>
          </a:p>
          <a:p>
            <a:pPr lvl="2"/>
            <a:r>
              <a:rPr lang="en-US" dirty="0" smtClean="0"/>
              <a:t>Non-swept can be confusing as it might not be easy to distinguish from sweep nonlinearity</a:t>
            </a:r>
          </a:p>
          <a:p>
            <a:pPr lvl="1"/>
            <a:r>
              <a:rPr lang="en-US" dirty="0" smtClean="0"/>
              <a:t>Mix with independent laser to measure the linewidth directly</a:t>
            </a:r>
          </a:p>
          <a:p>
            <a:r>
              <a:rPr lang="en-US" dirty="0" smtClean="0"/>
              <a:t>Open loop sweep linearity measurement</a:t>
            </a:r>
          </a:p>
          <a:p>
            <a:pPr lvl="1"/>
            <a:r>
              <a:rPr lang="en-US" dirty="0" smtClean="0"/>
              <a:t>Spectrograph measurement</a:t>
            </a:r>
          </a:p>
          <a:p>
            <a:r>
              <a:rPr lang="en-US" dirty="0" smtClean="0"/>
              <a:t>Benchtop OPLL implementation</a:t>
            </a: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2x mini circuits phase detector (</a:t>
            </a:r>
            <a:r>
              <a:rPr lang="mr-IN" dirty="0"/>
              <a:t>ZRPD-1</a:t>
            </a:r>
            <a:r>
              <a:rPr lang="mr-IN" dirty="0" smtClean="0"/>
              <a:t>+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Phase modulator from </a:t>
            </a:r>
            <a:r>
              <a:rPr lang="en-US" dirty="0" err="1" smtClean="0"/>
              <a:t>thorlabs</a:t>
            </a:r>
            <a:r>
              <a:rPr lang="en-US" dirty="0" smtClean="0"/>
              <a:t> (LN53S-FC)</a:t>
            </a:r>
          </a:p>
          <a:p>
            <a:r>
              <a:rPr lang="en-US" dirty="0" smtClean="0"/>
              <a:t>Integrator (one for the PLL, one for the FF)</a:t>
            </a:r>
          </a:p>
          <a:p>
            <a:r>
              <a:rPr lang="en-US" dirty="0" smtClean="0"/>
              <a:t>Loop filter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PLL + FF cancellation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94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Mini </a:t>
            </a:r>
            <a:r>
              <a:rPr lang="en-US" smtClean="0"/>
              <a:t>circuits PD</a:t>
            </a:r>
            <a:endParaRPr lang="en-US" dirty="0" smtClean="0"/>
          </a:p>
          <a:p>
            <a:pPr lvl="1"/>
            <a:r>
              <a:rPr lang="en-US" dirty="0" smtClean="0"/>
              <a:t>500Ohms load required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PLL + FF cancellation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38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Benchtop PLL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Phase detector</a:t>
            </a:r>
          </a:p>
        </p:txBody>
      </p:sp>
    </p:spTree>
    <p:extLst>
      <p:ext uri="{BB962C8B-B14F-4D97-AF65-F5344CB8AC3E}">
        <p14:creationId xmlns:p14="http://schemas.microsoft.com/office/powerpoint/2010/main" val="1786092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9944" y="1566122"/>
            <a:ext cx="5855470" cy="439160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085840" y="1346886"/>
            <a:ext cx="526796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" panose="020B0604020202030204" pitchFamily="34" charset="0"/>
              <a:buChar char="−"/>
              <a:defRPr sz="2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405mV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455mV on 50ohm load</a:t>
            </a:r>
          </a:p>
          <a:p>
            <a:r>
              <a:rPr lang="en-US" dirty="0" smtClean="0"/>
              <a:t>8.1mA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9.1mA in 2.5us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840" y="3903847"/>
            <a:ext cx="36576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35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Integrator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346886"/>
            <a:ext cx="1051560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" panose="020B0604020202030204" pitchFamily="34" charset="0"/>
              <a:buChar char="−"/>
              <a:defRPr sz="2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405mV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455mV in 2.5us</a:t>
            </a:r>
          </a:p>
          <a:p>
            <a:r>
              <a:rPr lang="en-US" dirty="0" smtClean="0"/>
              <a:t>20000V/s</a:t>
            </a:r>
          </a:p>
          <a:p>
            <a:r>
              <a:rPr lang="en-US" dirty="0" smtClean="0"/>
              <a:t>47nF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9211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For free space</a:t>
            </a:r>
          </a:p>
          <a:p>
            <a:pPr lvl="1"/>
            <a:r>
              <a:rPr lang="en-US" dirty="0" smtClean="0"/>
              <a:t>Beam profiler</a:t>
            </a:r>
          </a:p>
          <a:p>
            <a:pPr lvl="1"/>
            <a:r>
              <a:rPr lang="en-US" dirty="0" smtClean="0"/>
              <a:t>Optics for NF/FF monitoring</a:t>
            </a:r>
          </a:p>
          <a:p>
            <a:pPr lvl="1"/>
            <a:r>
              <a:rPr lang="en-US" dirty="0" smtClean="0"/>
              <a:t>IR camera</a:t>
            </a:r>
          </a:p>
          <a:p>
            <a:pPr lvl="1"/>
            <a:r>
              <a:rPr lang="en-US" dirty="0" err="1" smtClean="0"/>
              <a:t>Galvo</a:t>
            </a:r>
            <a:r>
              <a:rPr lang="en-US" smtClean="0"/>
              <a:t> mirror?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Stuff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23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err="1" smtClean="0"/>
              <a:t>Keithley</a:t>
            </a:r>
            <a:r>
              <a:rPr lang="en-US" dirty="0" smtClean="0"/>
              <a:t> 2400</a:t>
            </a:r>
          </a:p>
          <a:p>
            <a:r>
              <a:rPr lang="en-US" dirty="0" smtClean="0"/>
              <a:t>OSA</a:t>
            </a:r>
          </a:p>
          <a:p>
            <a:r>
              <a:rPr lang="en-US" dirty="0"/>
              <a:t>Waveform generator</a:t>
            </a:r>
          </a:p>
          <a:p>
            <a:r>
              <a:rPr lang="en-US" dirty="0"/>
              <a:t>Power supply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GPIB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3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DC measurements</a:t>
            </a:r>
          </a:p>
          <a:p>
            <a:pPr lvl="1"/>
            <a:r>
              <a:rPr lang="en-US" dirty="0" smtClean="0"/>
              <a:t>Driving current vs. wavelength, voltage, linewidth (FWMH), output power</a:t>
            </a:r>
          </a:p>
          <a:p>
            <a:r>
              <a:rPr lang="en-US" dirty="0" smtClean="0"/>
              <a:t>AC measurements</a:t>
            </a:r>
          </a:p>
          <a:p>
            <a:pPr lvl="1"/>
            <a:r>
              <a:rPr lang="en-US" dirty="0" smtClean="0"/>
              <a:t>Driving bandwidth using OSA</a:t>
            </a:r>
          </a:p>
          <a:p>
            <a:pPr lvl="1"/>
            <a:r>
              <a:rPr lang="en-US" dirty="0" smtClean="0"/>
              <a:t>Phase noise characterization</a:t>
            </a:r>
          </a:p>
          <a:p>
            <a:pPr lvl="2"/>
            <a:r>
              <a:rPr lang="en-US" dirty="0" smtClean="0"/>
              <a:t>Heterodyne measurement</a:t>
            </a:r>
          </a:p>
          <a:p>
            <a:pPr lvl="3"/>
            <a:r>
              <a:rPr lang="en-US" dirty="0" smtClean="0"/>
              <a:t>Long fiber</a:t>
            </a:r>
          </a:p>
          <a:p>
            <a:pPr lvl="3"/>
            <a:r>
              <a:rPr lang="en-US" dirty="0" smtClean="0"/>
              <a:t>Optical modulator</a:t>
            </a:r>
          </a:p>
          <a:p>
            <a:pPr lvl="2"/>
            <a:r>
              <a:rPr lang="en-US" dirty="0" smtClean="0"/>
              <a:t>Mix with another laser</a:t>
            </a:r>
          </a:p>
          <a:p>
            <a:pPr lvl="3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Laser Characterization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71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Waveform generator</a:t>
            </a:r>
          </a:p>
          <a:p>
            <a:r>
              <a:rPr lang="en-US" dirty="0" smtClean="0"/>
              <a:t>RF port </a:t>
            </a:r>
            <a:r>
              <a:rPr lang="en-US" dirty="0" err="1" smtClean="0"/>
              <a:t>balun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Open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30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Characterization</a:t>
            </a:r>
          </a:p>
          <a:p>
            <a:pPr lvl="1"/>
            <a:r>
              <a:rPr lang="en-US" dirty="0" smtClean="0"/>
              <a:t>Linearity using spectrogram</a:t>
            </a:r>
          </a:p>
          <a:p>
            <a:r>
              <a:rPr lang="en-US" dirty="0" smtClean="0"/>
              <a:t>Feasibility of closed-loop PLL</a:t>
            </a:r>
          </a:p>
          <a:p>
            <a:pPr lvl="1"/>
            <a:r>
              <a:rPr lang="en-US" dirty="0" smtClean="0"/>
              <a:t>Characterize noise sources</a:t>
            </a:r>
          </a:p>
          <a:p>
            <a:r>
              <a:rPr lang="en-US" dirty="0" smtClean="0"/>
              <a:t>Laser linewidth testing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Open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96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90:10 splitter</a:t>
            </a:r>
          </a:p>
          <a:p>
            <a:r>
              <a:rPr lang="en-US" dirty="0" smtClean="0"/>
              <a:t>MZI setup: splitter, delay line, combiner</a:t>
            </a:r>
          </a:p>
          <a:p>
            <a:r>
              <a:rPr lang="en-US" dirty="0" smtClean="0"/>
              <a:t>Balanced PD</a:t>
            </a:r>
          </a:p>
          <a:p>
            <a:r>
              <a:rPr lang="en-US" dirty="0" smtClean="0"/>
              <a:t>Electronics: Phase detector, loop filter, integrator, laser buffer</a:t>
            </a:r>
          </a:p>
          <a:p>
            <a:endParaRPr lang="en-US" dirty="0"/>
          </a:p>
          <a:p>
            <a:r>
              <a:rPr lang="en-US" dirty="0" smtClean="0"/>
              <a:t>+ optical amplifier for amplitude equalization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Closed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0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90:10 splitter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MZI setup: splitter, delay line, combiner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Balanced PD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Electronics: Phase detector, loop filter, integrator, laser buffer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Or, mixer + integrator + oscillator</a:t>
            </a:r>
          </a:p>
          <a:p>
            <a:endParaRPr lang="en-US" dirty="0"/>
          </a:p>
          <a:p>
            <a:r>
              <a:rPr lang="en-US" dirty="0" smtClean="0"/>
              <a:t>+ optical amplifier for amplitude equalization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Closed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27868</TotalTime>
  <Words>2617</Words>
  <Application>Microsoft Macintosh PowerPoint</Application>
  <PresentationFormat>Widescreen</PresentationFormat>
  <Paragraphs>237</Paragraphs>
  <Slides>27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Helvetica</vt:lpstr>
      <vt:lpstr>Mangal</vt:lpstr>
      <vt:lpstr>Wingdings</vt:lpstr>
      <vt:lpstr>Office Theme</vt:lpstr>
      <vt:lpstr>FMCW Lidar Experiments</vt:lpstr>
      <vt:lpstr>More Stuff Needed</vt:lpstr>
      <vt:lpstr>More Stuff Needed</vt:lpstr>
      <vt:lpstr>GPIB Setup</vt:lpstr>
      <vt:lpstr>Laser Characterization</vt:lpstr>
      <vt:lpstr>Triangular Modulation Setup: Open Loop</vt:lpstr>
      <vt:lpstr>Triangular Modulation Setup: Open Loop</vt:lpstr>
      <vt:lpstr>Triangular Modulation Setup: Closed Loop</vt:lpstr>
      <vt:lpstr>Triangular Modulation Setup: Closed Loop</vt:lpstr>
      <vt:lpstr>Chirping Linearity Measurement</vt:lpstr>
      <vt:lpstr>Phase Noise Measurement</vt:lpstr>
      <vt:lpstr>Free Space Setup</vt:lpstr>
      <vt:lpstr>Phased Array Testing</vt:lpstr>
      <vt:lpstr>PowerPoint Presentation</vt:lpstr>
      <vt:lpstr>PowerPoint Presentation</vt:lpstr>
      <vt:lpstr>PowerPoint Presentation</vt:lpstr>
      <vt:lpstr>PowerPoint Presentation</vt:lpstr>
      <vt:lpstr>Imaging setup</vt:lpstr>
      <vt:lpstr>Range Detection Setup Equipment</vt:lpstr>
      <vt:lpstr>Range Detection Setup Equipment</vt:lpstr>
      <vt:lpstr>PowerPoint Presentation</vt:lpstr>
      <vt:lpstr>TODO</vt:lpstr>
      <vt:lpstr>PLL + FF cancellation components</vt:lpstr>
      <vt:lpstr>PLL + FF cancellation components</vt:lpstr>
      <vt:lpstr>Benchtop PLL</vt:lpstr>
      <vt:lpstr>Integrator</vt:lpstr>
      <vt:lpstr>Integrator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Optical PLL for FMCW Lidar</dc:title>
  <dc:creator>taehwan</dc:creator>
  <cp:lastModifiedBy>Kim Taehwan</cp:lastModifiedBy>
  <cp:revision>1247</cp:revision>
  <cp:lastPrinted>2017-04-18T17:51:41Z</cp:lastPrinted>
  <dcterms:created xsi:type="dcterms:W3CDTF">2016-10-23T18:41:51Z</dcterms:created>
  <dcterms:modified xsi:type="dcterms:W3CDTF">2017-09-11T18:27:02Z</dcterms:modified>
</cp:coreProperties>
</file>

<file path=docProps/thumbnail.jpeg>
</file>